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05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AFD"/>
    <a:srgbClr val="3FC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1538"/>
    <p:restoredTop sz="94386" autoAdjust="0"/>
  </p:normalViewPr>
  <p:slideViewPr>
    <p:cSldViewPr snapToGrid="0" snapToObjects="1">
      <p:cViewPr>
        <p:scale>
          <a:sx n="90" d="100"/>
          <a:sy n="90" d="100"/>
        </p:scale>
        <p:origin x="144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C85D-D286-2A43-BC49-7C50FFEA81A7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A0FD-DBCB-CC42-8043-15A1F59E3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32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0D86CC9-3384-4ACF-AC81-1477FEA2E836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83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0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2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5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2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0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4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4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Designing a metabolomics experiment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30287"/>
            <a:ext cx="6858000" cy="741362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Xiangqin</a:t>
            </a:r>
            <a:r>
              <a:rPr lang="en-US" sz="3200" b="1" dirty="0"/>
              <a:t> Cui, PhD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8312" y="314579"/>
            <a:ext cx="3046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UAB Metabolomics Workshop</a:t>
            </a:r>
          </a:p>
          <a:p>
            <a:pPr algn="ctr"/>
            <a:r>
              <a:rPr lang="en-US" b="1" dirty="0"/>
              <a:t>December 2, 2015</a:t>
            </a:r>
          </a:p>
        </p:txBody>
      </p:sp>
      <p:pic>
        <p:nvPicPr>
          <p:cNvPr id="9" name="Picture 8" descr="TMPL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911" y="5021709"/>
            <a:ext cx="2622090" cy="1836291"/>
          </a:xfrm>
          <a:prstGeom prst="rect">
            <a:avLst/>
          </a:prstGeom>
        </p:spPr>
      </p:pic>
      <p:pic>
        <p:nvPicPr>
          <p:cNvPr id="10" name="Picture 9" descr="Screen Shot 2015-06-14 at 11.32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77"/>
            <a:ext cx="3723886" cy="14602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86" y="5638800"/>
            <a:ext cx="2624936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Too Many factors to balance? -- Randomize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2900" y="2057400"/>
            <a:ext cx="8241703" cy="10858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b="1" dirty="0"/>
              <a:t>Number the objects to be randomized and then randomly draw the numbers.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7350" y="4574381"/>
            <a:ext cx="491826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350" b="1" dirty="0">
                <a:cs typeface="Arial" charset="0"/>
              </a:rPr>
              <a:t>1	  2	       3	         4	             5	   6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485900" y="5029200"/>
            <a:ext cx="291935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500" b="1" dirty="0">
                <a:cs typeface="Arial" charset="0"/>
              </a:rPr>
              <a:t>Special  Diet :             (1,3,4)</a:t>
            </a:r>
          </a:p>
          <a:p>
            <a:pPr>
              <a:defRPr/>
            </a:pPr>
            <a:endParaRPr lang="en-US" sz="1500" b="1" dirty="0">
              <a:cs typeface="Arial" charset="0"/>
            </a:endParaRPr>
          </a:p>
          <a:p>
            <a:pPr>
              <a:defRPr/>
            </a:pPr>
            <a:r>
              <a:rPr lang="en-US" sz="1500" b="1" dirty="0">
                <a:cs typeface="Arial" charset="0"/>
              </a:rPr>
              <a:t>Control :       	           (2,5,6) 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5294" y="3227785"/>
            <a:ext cx="66861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 dirty="0">
                <a:latin typeface="+mn-lt"/>
                <a:cs typeface="Arial" charset="0"/>
              </a:rPr>
              <a:t>Example: Assign two treatments,  Special Diet and control, to 6 mice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371850" y="5029200"/>
            <a:ext cx="685800" cy="800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1026" name="Picture 2" descr="http://www.mrcpl.org/upload/Madison_Pictures/fingerplays/mice/dirty_mou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18" y="3926086"/>
            <a:ext cx="788040" cy="4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www.mrcpl.org/upload/Madison_Pictures/fingerplays/mice/dirty_mou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858" y="3928278"/>
            <a:ext cx="788040" cy="4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www.mrcpl.org/upload/Madison_Pictures/fingerplays/mice/dirty_mou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511" y="3869468"/>
            <a:ext cx="788040" cy="4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://www.mrcpl.org/upload/Madison_Pictures/fingerplays/mice/dirty_mou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551" y="3869468"/>
            <a:ext cx="788040" cy="4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://www.mrcpl.org/upload/Madison_Pictures/fingerplays/mice/dirty_mou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063" y="3855384"/>
            <a:ext cx="788040" cy="4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www.mrcpl.org/upload/Madison_Pictures/fingerplays/mice/dirty_mou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78" y="3926086"/>
            <a:ext cx="788040" cy="4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2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Randomization in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Metabolomics Experiments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82800"/>
            <a:ext cx="7886700" cy="261778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Randomize samples in respect to treatments</a:t>
            </a:r>
          </a:p>
          <a:p>
            <a:r>
              <a:rPr lang="en-US" b="1" dirty="0"/>
              <a:t>Randomize the order of handling samples.</a:t>
            </a:r>
          </a:p>
          <a:p>
            <a:r>
              <a:rPr lang="en-US" b="1" dirty="0"/>
              <a:t>Randomize </a:t>
            </a:r>
            <a:r>
              <a:rPr lang="en-US" b="1" dirty="0" smtClean="0"/>
              <a:t>batches/runs/days </a:t>
            </a:r>
            <a:r>
              <a:rPr lang="en-US" b="1" dirty="0"/>
              <a:t>in respect to </a:t>
            </a:r>
            <a:r>
              <a:rPr lang="en-US" b="1" dirty="0" smtClean="0"/>
              <a:t>samples</a:t>
            </a:r>
          </a:p>
          <a:p>
            <a:r>
              <a:rPr lang="en-US" b="1" dirty="0" smtClean="0"/>
              <a:t>Randomize over any other variable procedures.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067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Replication and Sample Size for Identifying Differential Metabolites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Replications </a:t>
            </a:r>
            <a:r>
              <a:rPr lang="en-US" b="1" dirty="0"/>
              <a:t>should not be confused with repeated </a:t>
            </a:r>
            <a:r>
              <a:rPr lang="en-US" b="1" dirty="0" smtClean="0"/>
              <a:t>measurements.</a:t>
            </a:r>
            <a:endParaRPr lang="en-US" b="1" dirty="0"/>
          </a:p>
          <a:p>
            <a:endParaRPr lang="en-US" dirty="0"/>
          </a:p>
        </p:txBody>
      </p:sp>
      <p:pic>
        <p:nvPicPr>
          <p:cNvPr id="4" name="Picture 2" descr="Churchill_fig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904"/>
          <a:stretch/>
        </p:blipFill>
        <p:spPr bwMode="auto">
          <a:xfrm>
            <a:off x="1032735" y="2835985"/>
            <a:ext cx="5865607" cy="2213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61825" y="4362899"/>
            <a:ext cx="548640" cy="2339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50476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How Many to Replicate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? ---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54237"/>
            <a:ext cx="7886700" cy="3403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Depends on </a:t>
            </a:r>
            <a:r>
              <a:rPr lang="en-US" b="1" dirty="0" smtClean="0">
                <a:solidFill>
                  <a:srgbClr val="FF0000"/>
                </a:solidFill>
              </a:rPr>
              <a:t>$$</a:t>
            </a:r>
          </a:p>
          <a:p>
            <a:r>
              <a:rPr lang="en-US" b="1" dirty="0" smtClean="0"/>
              <a:t>Variability  -- Variability increases, N increases.</a:t>
            </a:r>
          </a:p>
          <a:p>
            <a:r>
              <a:rPr lang="en-US" b="1" dirty="0" smtClean="0"/>
              <a:t>Difference to be detected– Difference increases, N decreases.</a:t>
            </a:r>
          </a:p>
          <a:p>
            <a:r>
              <a:rPr lang="en-US" b="1" dirty="0" smtClean="0"/>
              <a:t>Desired Power – Power increases, N increases.</a:t>
            </a:r>
          </a:p>
          <a:p>
            <a:r>
              <a:rPr lang="en-US" b="1" dirty="0" smtClean="0"/>
              <a:t>Significance level– Significance level increases, N increases.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787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43875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Can I pool my treatment samples?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is rarely recommended unless it is necessary, e.g., working with fruit flies.</a:t>
            </a:r>
          </a:p>
          <a:p>
            <a:r>
              <a:rPr lang="en-US" b="1" dirty="0" smtClean="0"/>
              <a:t>It has potential benefits (reduce biological variability) and drawbacks (lack of measure of variability across individuals).</a:t>
            </a:r>
          </a:p>
          <a:p>
            <a:r>
              <a:rPr lang="en-US" b="1" dirty="0" smtClean="0"/>
              <a:t>Definitely not pooling all your treatment samples into one big pool and your control samples into one big pool.</a:t>
            </a:r>
          </a:p>
        </p:txBody>
      </p:sp>
    </p:spTree>
    <p:extLst>
      <p:ext uri="{BB962C8B-B14F-4D97-AF65-F5344CB8AC3E}">
        <p14:creationId xmlns:p14="http://schemas.microsoft.com/office/powerpoint/2010/main" val="101801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Metabolomics and other -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</a:rPr>
              <a:t>Omics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False discovery occurs in all the –</a:t>
            </a:r>
            <a:r>
              <a:rPr lang="en-US" b="1" dirty="0" err="1" smtClean="0"/>
              <a:t>omics</a:t>
            </a:r>
            <a:r>
              <a:rPr lang="en-US" b="1" dirty="0" smtClean="0"/>
              <a:t>, metabolomics is no different</a:t>
            </a:r>
          </a:p>
          <a:p>
            <a:r>
              <a:rPr lang="en-US" b="1" dirty="0" smtClean="0"/>
              <a:t>Many of the non-biologic effects come from the design of the experiment</a:t>
            </a:r>
          </a:p>
          <a:p>
            <a:r>
              <a:rPr lang="en-US" b="1" dirty="0" smtClean="0"/>
              <a:t>Very important to carefully consider the sources of variation and if they cannot be changed, at least ensure that their effects are evenly distributed across experimental groups</a:t>
            </a:r>
          </a:p>
          <a:p>
            <a:r>
              <a:rPr lang="en-US" b="1" dirty="0" smtClean="0">
                <a:solidFill>
                  <a:srgbClr val="1957E9"/>
                </a:solidFill>
              </a:rPr>
              <a:t>Discuss the experiment with a statistician before starting out</a:t>
            </a:r>
            <a:endParaRPr lang="en-US" b="1" dirty="0">
              <a:solidFill>
                <a:srgbClr val="1957E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41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+mn-lt"/>
              </a:rPr>
              <a:t>Types of Studies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39913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b="1" dirty="0" smtClean="0"/>
              <a:t>To classify samples into subgroups based on profiles of metabolites</a:t>
            </a:r>
          </a:p>
          <a:p>
            <a:pPr lvl="2"/>
            <a:r>
              <a:rPr lang="en-US" sz="2400" b="1" dirty="0" smtClean="0"/>
              <a:t>E.g.,  cancer subtypes</a:t>
            </a:r>
          </a:p>
          <a:p>
            <a:pPr marL="385763" indent="-385763">
              <a:buFont typeface="+mj-lt"/>
              <a:buAutoNum type="arabicPeriod"/>
            </a:pPr>
            <a:r>
              <a:rPr lang="en-US" b="1" dirty="0" smtClean="0"/>
              <a:t>Looking for metabolite signatures that are associated with a disease/condition</a:t>
            </a:r>
          </a:p>
          <a:p>
            <a:pPr lvl="2"/>
            <a:r>
              <a:rPr lang="en-US" sz="2400" b="1" dirty="0" smtClean="0"/>
              <a:t>E.g., diseased vs controls;  treated mice with control mice</a:t>
            </a:r>
          </a:p>
          <a:p>
            <a:pPr marL="385763" indent="-385763">
              <a:buFont typeface="+mj-lt"/>
              <a:buAutoNum type="arabicPeriod"/>
            </a:pPr>
            <a:r>
              <a:rPr lang="en-US" b="1" dirty="0" smtClean="0"/>
              <a:t>Study mechanisms of certain disease/condition at metabolite level</a:t>
            </a:r>
          </a:p>
          <a:p>
            <a:pPr lvl="2"/>
            <a:r>
              <a:rPr lang="en-US" sz="2400" b="1" dirty="0" smtClean="0"/>
              <a:t>E.g., drug effect mechanism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7524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+mn-lt"/>
              </a:rPr>
              <a:t>Design Considerations for Different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ypes of Metabolomics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S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tudies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Classification studies</a:t>
            </a:r>
          </a:p>
          <a:p>
            <a:pPr marL="1071563" lvl="2" indent="-385763">
              <a:buFont typeface="+mj-lt"/>
              <a:buAutoNum type="romanUcPeriod"/>
            </a:pPr>
            <a:r>
              <a:rPr lang="en-US" sz="2400" b="1" dirty="0" smtClean="0"/>
              <a:t>relatively </a:t>
            </a:r>
            <a:r>
              <a:rPr lang="en-US" sz="2400" b="1" dirty="0"/>
              <a:t>larger sample </a:t>
            </a:r>
            <a:r>
              <a:rPr lang="en-US" sz="2400" b="1" dirty="0" smtClean="0"/>
              <a:t>size</a:t>
            </a:r>
          </a:p>
          <a:p>
            <a:pPr marL="1071563" lvl="2" indent="-385763">
              <a:buFont typeface="+mj-lt"/>
              <a:buAutoNum type="romanUcPeriod"/>
            </a:pPr>
            <a:r>
              <a:rPr lang="en-US" sz="2400" b="1" dirty="0" smtClean="0"/>
              <a:t>No replicates</a:t>
            </a:r>
          </a:p>
          <a:p>
            <a:pPr marL="1071563" lvl="2" indent="-385763">
              <a:buFont typeface="+mj-lt"/>
              <a:buAutoNum type="romanUcPeriod"/>
            </a:pPr>
            <a:r>
              <a:rPr lang="en-US" sz="2400" b="1" dirty="0" smtClean="0"/>
              <a:t>Training set vs testing set</a:t>
            </a:r>
          </a:p>
          <a:p>
            <a:r>
              <a:rPr lang="en-US" b="1" dirty="0" smtClean="0"/>
              <a:t>Comparing disease/treatment vs control for different metabolite profiles</a:t>
            </a:r>
          </a:p>
          <a:p>
            <a:pPr marL="1071563" lvl="2" indent="-385763">
              <a:buFont typeface="+mj-lt"/>
              <a:buAutoNum type="romanUcPeriod"/>
            </a:pPr>
            <a:r>
              <a:rPr lang="en-US" sz="2400" b="1" dirty="0" smtClean="0"/>
              <a:t>Comparison groups</a:t>
            </a:r>
          </a:p>
          <a:p>
            <a:pPr marL="1071563" lvl="2" indent="-385763">
              <a:buFont typeface="+mj-lt"/>
              <a:buAutoNum type="romanUcPeriod"/>
            </a:pPr>
            <a:r>
              <a:rPr lang="en-US" sz="2400" b="1" dirty="0" smtClean="0"/>
              <a:t>Sample size in each group</a:t>
            </a:r>
          </a:p>
          <a:p>
            <a:pPr marL="1071563" lvl="2" indent="-385763">
              <a:buFont typeface="+mj-lt"/>
              <a:buAutoNum type="romanUcPeriod"/>
            </a:pPr>
            <a:r>
              <a:rPr lang="en-US" sz="2400" b="1" dirty="0" smtClean="0"/>
              <a:t>Can we pool samples?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894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Design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Considerations for All Metabolomics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Biological and Technical variability</a:t>
            </a:r>
          </a:p>
          <a:p>
            <a:r>
              <a:rPr lang="en-US" b="1" dirty="0" smtClean="0"/>
              <a:t>Balancing (Blocking)</a:t>
            </a:r>
          </a:p>
          <a:p>
            <a:r>
              <a:rPr lang="en-US" b="1" dirty="0"/>
              <a:t>Randomization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26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2" descr="An external file that holds a picture, illustration, etc.&#10;Object name is CSBJ-4-e201301006-g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43000"/>
            <a:ext cx="926782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41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57250"/>
            <a:ext cx="7772400" cy="857250"/>
          </a:xfrm>
        </p:spPr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rgbClr val="FF0000"/>
                </a:solidFill>
                <a:latin typeface="+mn-lt"/>
              </a:rPr>
              <a:t>UMSA Analysis</a:t>
            </a:r>
          </a:p>
        </p:txBody>
      </p:sp>
      <p:pic>
        <p:nvPicPr>
          <p:cNvPr id="21506" name="Picture 3" descr="UMSA Co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828800"/>
            <a:ext cx="5349875" cy="398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84" name="Freeform 4"/>
          <p:cNvSpPr>
            <a:spLocks/>
          </p:cNvSpPr>
          <p:nvPr/>
        </p:nvSpPr>
        <p:spPr bwMode="auto">
          <a:xfrm>
            <a:off x="5207000" y="2988470"/>
            <a:ext cx="1247775" cy="2132410"/>
          </a:xfrm>
          <a:custGeom>
            <a:avLst/>
            <a:gdLst>
              <a:gd name="T0" fmla="*/ 2147483647 w 786"/>
              <a:gd name="T1" fmla="*/ 2147483647 h 1791"/>
              <a:gd name="T2" fmla="*/ 2147483647 w 786"/>
              <a:gd name="T3" fmla="*/ 2147483647 h 1791"/>
              <a:gd name="T4" fmla="*/ 2147483647 w 786"/>
              <a:gd name="T5" fmla="*/ 2147483647 h 1791"/>
              <a:gd name="T6" fmla="*/ 2147483647 w 786"/>
              <a:gd name="T7" fmla="*/ 2147483647 h 1791"/>
              <a:gd name="T8" fmla="*/ 2147483647 w 786"/>
              <a:gd name="T9" fmla="*/ 2147483647 h 1791"/>
              <a:gd name="T10" fmla="*/ 2147483647 w 786"/>
              <a:gd name="T11" fmla="*/ 2147483647 h 1791"/>
              <a:gd name="T12" fmla="*/ 2147483647 w 786"/>
              <a:gd name="T13" fmla="*/ 2147483647 h 1791"/>
              <a:gd name="T14" fmla="*/ 2147483647 w 786"/>
              <a:gd name="T15" fmla="*/ 2147483647 h 1791"/>
              <a:gd name="T16" fmla="*/ 2147483647 w 786"/>
              <a:gd name="T17" fmla="*/ 2147483647 h 1791"/>
              <a:gd name="T18" fmla="*/ 2147483647 w 786"/>
              <a:gd name="T19" fmla="*/ 2147483647 h 1791"/>
              <a:gd name="T20" fmla="*/ 2147483647 w 786"/>
              <a:gd name="T21" fmla="*/ 2147483647 h 1791"/>
              <a:gd name="T22" fmla="*/ 2147483647 w 786"/>
              <a:gd name="T23" fmla="*/ 2147483647 h 1791"/>
              <a:gd name="T24" fmla="*/ 2147483647 w 786"/>
              <a:gd name="T25" fmla="*/ 0 h 1791"/>
              <a:gd name="T26" fmla="*/ 2147483647 w 786"/>
              <a:gd name="T27" fmla="*/ 2147483647 h 1791"/>
              <a:gd name="T28" fmla="*/ 2147483647 w 786"/>
              <a:gd name="T29" fmla="*/ 2147483647 h 1791"/>
              <a:gd name="T30" fmla="*/ 2147483647 w 786"/>
              <a:gd name="T31" fmla="*/ 2147483647 h 1791"/>
              <a:gd name="T32" fmla="*/ 2147483647 w 786"/>
              <a:gd name="T33" fmla="*/ 2147483647 h 1791"/>
              <a:gd name="T34" fmla="*/ 2147483647 w 786"/>
              <a:gd name="T35" fmla="*/ 2147483647 h 1791"/>
              <a:gd name="T36" fmla="*/ 2147483647 w 786"/>
              <a:gd name="T37" fmla="*/ 2147483647 h 1791"/>
              <a:gd name="T38" fmla="*/ 2147483647 w 786"/>
              <a:gd name="T39" fmla="*/ 2147483647 h 1791"/>
              <a:gd name="T40" fmla="*/ 2147483647 w 786"/>
              <a:gd name="T41" fmla="*/ 2147483647 h 179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786" h="1791">
                <a:moveTo>
                  <a:pt x="132" y="665"/>
                </a:moveTo>
                <a:cubicBezTo>
                  <a:pt x="135" y="797"/>
                  <a:pt x="108" y="1086"/>
                  <a:pt x="167" y="1258"/>
                </a:cubicBezTo>
                <a:cubicBezTo>
                  <a:pt x="170" y="1369"/>
                  <a:pt x="173" y="1594"/>
                  <a:pt x="185" y="1728"/>
                </a:cubicBezTo>
                <a:cubicBezTo>
                  <a:pt x="191" y="1791"/>
                  <a:pt x="180" y="1777"/>
                  <a:pt x="229" y="1790"/>
                </a:cubicBezTo>
                <a:cubicBezTo>
                  <a:pt x="267" y="1787"/>
                  <a:pt x="355" y="1787"/>
                  <a:pt x="406" y="1772"/>
                </a:cubicBezTo>
                <a:cubicBezTo>
                  <a:pt x="430" y="1765"/>
                  <a:pt x="477" y="1746"/>
                  <a:pt x="477" y="1746"/>
                </a:cubicBezTo>
                <a:cubicBezTo>
                  <a:pt x="518" y="1705"/>
                  <a:pt x="529" y="1699"/>
                  <a:pt x="557" y="1657"/>
                </a:cubicBezTo>
                <a:cubicBezTo>
                  <a:pt x="578" y="1625"/>
                  <a:pt x="619" y="1560"/>
                  <a:pt x="619" y="1560"/>
                </a:cubicBezTo>
                <a:cubicBezTo>
                  <a:pt x="637" y="1477"/>
                  <a:pt x="654" y="1395"/>
                  <a:pt x="672" y="1312"/>
                </a:cubicBezTo>
                <a:cubicBezTo>
                  <a:pt x="676" y="1292"/>
                  <a:pt x="691" y="1276"/>
                  <a:pt x="699" y="1258"/>
                </a:cubicBezTo>
                <a:cubicBezTo>
                  <a:pt x="712" y="1229"/>
                  <a:pt x="734" y="1170"/>
                  <a:pt x="734" y="1170"/>
                </a:cubicBezTo>
                <a:cubicBezTo>
                  <a:pt x="786" y="863"/>
                  <a:pt x="750" y="1094"/>
                  <a:pt x="734" y="337"/>
                </a:cubicBezTo>
                <a:cubicBezTo>
                  <a:pt x="729" y="120"/>
                  <a:pt x="590" y="23"/>
                  <a:pt x="389" y="0"/>
                </a:cubicBezTo>
                <a:cubicBezTo>
                  <a:pt x="301" y="44"/>
                  <a:pt x="194" y="89"/>
                  <a:pt x="123" y="160"/>
                </a:cubicBezTo>
                <a:cubicBezTo>
                  <a:pt x="54" y="229"/>
                  <a:pt x="85" y="191"/>
                  <a:pt x="34" y="266"/>
                </a:cubicBezTo>
                <a:cubicBezTo>
                  <a:pt x="28" y="275"/>
                  <a:pt x="16" y="292"/>
                  <a:pt x="16" y="292"/>
                </a:cubicBezTo>
                <a:cubicBezTo>
                  <a:pt x="0" y="366"/>
                  <a:pt x="10" y="435"/>
                  <a:pt x="34" y="505"/>
                </a:cubicBezTo>
                <a:cubicBezTo>
                  <a:pt x="37" y="514"/>
                  <a:pt x="34" y="529"/>
                  <a:pt x="43" y="532"/>
                </a:cubicBezTo>
                <a:cubicBezTo>
                  <a:pt x="52" y="535"/>
                  <a:pt x="61" y="538"/>
                  <a:pt x="70" y="541"/>
                </a:cubicBezTo>
                <a:cubicBezTo>
                  <a:pt x="130" y="601"/>
                  <a:pt x="109" y="573"/>
                  <a:pt x="141" y="620"/>
                </a:cubicBezTo>
                <a:cubicBezTo>
                  <a:pt x="144" y="631"/>
                  <a:pt x="158" y="715"/>
                  <a:pt x="132" y="665"/>
                </a:cubicBezTo>
                <a:close/>
              </a:path>
            </a:pathLst>
          </a:cu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327685" name="Freeform 5"/>
          <p:cNvSpPr>
            <a:spLocks/>
          </p:cNvSpPr>
          <p:nvPr/>
        </p:nvSpPr>
        <p:spPr bwMode="auto">
          <a:xfrm>
            <a:off x="2166939" y="2365773"/>
            <a:ext cx="3235325" cy="1835944"/>
          </a:xfrm>
          <a:custGeom>
            <a:avLst/>
            <a:gdLst>
              <a:gd name="T0" fmla="*/ 2147483647 w 2038"/>
              <a:gd name="T1" fmla="*/ 2147483647 h 1542"/>
              <a:gd name="T2" fmla="*/ 2147483647 w 2038"/>
              <a:gd name="T3" fmla="*/ 2147483647 h 1542"/>
              <a:gd name="T4" fmla="*/ 2147483647 w 2038"/>
              <a:gd name="T5" fmla="*/ 2147483647 h 1542"/>
              <a:gd name="T6" fmla="*/ 2147483647 w 2038"/>
              <a:gd name="T7" fmla="*/ 2147483647 h 1542"/>
              <a:gd name="T8" fmla="*/ 2147483647 w 2038"/>
              <a:gd name="T9" fmla="*/ 2147483647 h 1542"/>
              <a:gd name="T10" fmla="*/ 2147483647 w 2038"/>
              <a:gd name="T11" fmla="*/ 2147483647 h 1542"/>
              <a:gd name="T12" fmla="*/ 2147483647 w 2038"/>
              <a:gd name="T13" fmla="*/ 2147483647 h 1542"/>
              <a:gd name="T14" fmla="*/ 2147483647 w 2038"/>
              <a:gd name="T15" fmla="*/ 2147483647 h 1542"/>
              <a:gd name="T16" fmla="*/ 2147483647 w 2038"/>
              <a:gd name="T17" fmla="*/ 0 h 1542"/>
              <a:gd name="T18" fmla="*/ 2147483647 w 2038"/>
              <a:gd name="T19" fmla="*/ 2147483647 h 1542"/>
              <a:gd name="T20" fmla="*/ 2147483647 w 2038"/>
              <a:gd name="T21" fmla="*/ 2147483647 h 1542"/>
              <a:gd name="T22" fmla="*/ 0 w 2038"/>
              <a:gd name="T23" fmla="*/ 2147483647 h 1542"/>
              <a:gd name="T24" fmla="*/ 2147483647 w 2038"/>
              <a:gd name="T25" fmla="*/ 2147483647 h 1542"/>
              <a:gd name="T26" fmla="*/ 2147483647 w 2038"/>
              <a:gd name="T27" fmla="*/ 2147483647 h 1542"/>
              <a:gd name="T28" fmla="*/ 2147483647 w 2038"/>
              <a:gd name="T29" fmla="*/ 2147483647 h 1542"/>
              <a:gd name="T30" fmla="*/ 2147483647 w 2038"/>
              <a:gd name="T31" fmla="*/ 2147483647 h 1542"/>
              <a:gd name="T32" fmla="*/ 2147483647 w 2038"/>
              <a:gd name="T33" fmla="*/ 2147483647 h 1542"/>
              <a:gd name="T34" fmla="*/ 2147483647 w 2038"/>
              <a:gd name="T35" fmla="*/ 2147483647 h 1542"/>
              <a:gd name="T36" fmla="*/ 2147483647 w 2038"/>
              <a:gd name="T37" fmla="*/ 2147483647 h 1542"/>
              <a:gd name="T38" fmla="*/ 2147483647 w 2038"/>
              <a:gd name="T39" fmla="*/ 2147483647 h 1542"/>
              <a:gd name="T40" fmla="*/ 2147483647 w 2038"/>
              <a:gd name="T41" fmla="*/ 2147483647 h 1542"/>
              <a:gd name="T42" fmla="*/ 2147483647 w 2038"/>
              <a:gd name="T43" fmla="*/ 2147483647 h 1542"/>
              <a:gd name="T44" fmla="*/ 2147483647 w 2038"/>
              <a:gd name="T45" fmla="*/ 2147483647 h 1542"/>
              <a:gd name="T46" fmla="*/ 2147483647 w 2038"/>
              <a:gd name="T47" fmla="*/ 2147483647 h 1542"/>
              <a:gd name="T48" fmla="*/ 2147483647 w 2038"/>
              <a:gd name="T49" fmla="*/ 2147483647 h 1542"/>
              <a:gd name="T50" fmla="*/ 2147483647 w 2038"/>
              <a:gd name="T51" fmla="*/ 2147483647 h 1542"/>
              <a:gd name="T52" fmla="*/ 2147483647 w 2038"/>
              <a:gd name="T53" fmla="*/ 2147483647 h 1542"/>
              <a:gd name="T54" fmla="*/ 2147483647 w 2038"/>
              <a:gd name="T55" fmla="*/ 2147483647 h 1542"/>
              <a:gd name="T56" fmla="*/ 2147483647 w 2038"/>
              <a:gd name="T57" fmla="*/ 2147483647 h 1542"/>
              <a:gd name="T58" fmla="*/ 2147483647 w 2038"/>
              <a:gd name="T59" fmla="*/ 2147483647 h 1542"/>
              <a:gd name="T60" fmla="*/ 2147483647 w 2038"/>
              <a:gd name="T61" fmla="*/ 2147483647 h 1542"/>
              <a:gd name="T62" fmla="*/ 2147483647 w 2038"/>
              <a:gd name="T63" fmla="*/ 2147483647 h 1542"/>
              <a:gd name="T64" fmla="*/ 2147483647 w 2038"/>
              <a:gd name="T65" fmla="*/ 2147483647 h 1542"/>
              <a:gd name="T66" fmla="*/ 2147483647 w 2038"/>
              <a:gd name="T67" fmla="*/ 2147483647 h 154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038" h="1542">
                <a:moveTo>
                  <a:pt x="1949" y="718"/>
                </a:moveTo>
                <a:cubicBezTo>
                  <a:pt x="1913" y="610"/>
                  <a:pt x="1820" y="569"/>
                  <a:pt x="1737" y="505"/>
                </a:cubicBezTo>
                <a:cubicBezTo>
                  <a:pt x="1683" y="463"/>
                  <a:pt x="1627" y="426"/>
                  <a:pt x="1568" y="390"/>
                </a:cubicBezTo>
                <a:cubicBezTo>
                  <a:pt x="1531" y="367"/>
                  <a:pt x="1522" y="379"/>
                  <a:pt x="1488" y="355"/>
                </a:cubicBezTo>
                <a:cubicBezTo>
                  <a:pt x="1399" y="294"/>
                  <a:pt x="1312" y="222"/>
                  <a:pt x="1231" y="151"/>
                </a:cubicBezTo>
                <a:cubicBezTo>
                  <a:pt x="1211" y="133"/>
                  <a:pt x="1132" y="75"/>
                  <a:pt x="1107" y="71"/>
                </a:cubicBezTo>
                <a:cubicBezTo>
                  <a:pt x="1049" y="61"/>
                  <a:pt x="930" y="53"/>
                  <a:pt x="930" y="53"/>
                </a:cubicBezTo>
                <a:cubicBezTo>
                  <a:pt x="789" y="21"/>
                  <a:pt x="993" y="65"/>
                  <a:pt x="602" y="36"/>
                </a:cubicBezTo>
                <a:cubicBezTo>
                  <a:pt x="541" y="31"/>
                  <a:pt x="468" y="10"/>
                  <a:pt x="407" y="0"/>
                </a:cubicBezTo>
                <a:cubicBezTo>
                  <a:pt x="333" y="6"/>
                  <a:pt x="258" y="1"/>
                  <a:pt x="186" y="18"/>
                </a:cubicBezTo>
                <a:cubicBezTo>
                  <a:pt x="163" y="23"/>
                  <a:pt x="85" y="118"/>
                  <a:pt x="62" y="142"/>
                </a:cubicBezTo>
                <a:cubicBezTo>
                  <a:pt x="43" y="197"/>
                  <a:pt x="19" y="246"/>
                  <a:pt x="0" y="301"/>
                </a:cubicBezTo>
                <a:cubicBezTo>
                  <a:pt x="4" y="335"/>
                  <a:pt x="4" y="428"/>
                  <a:pt x="26" y="479"/>
                </a:cubicBezTo>
                <a:cubicBezTo>
                  <a:pt x="114" y="681"/>
                  <a:pt x="301" y="833"/>
                  <a:pt x="452" y="984"/>
                </a:cubicBezTo>
                <a:cubicBezTo>
                  <a:pt x="485" y="1017"/>
                  <a:pt x="515" y="1057"/>
                  <a:pt x="549" y="1090"/>
                </a:cubicBezTo>
                <a:cubicBezTo>
                  <a:pt x="597" y="1137"/>
                  <a:pt x="652" y="1175"/>
                  <a:pt x="700" y="1223"/>
                </a:cubicBezTo>
                <a:cubicBezTo>
                  <a:pt x="742" y="1265"/>
                  <a:pt x="800" y="1278"/>
                  <a:pt x="850" y="1303"/>
                </a:cubicBezTo>
                <a:cubicBezTo>
                  <a:pt x="885" y="1320"/>
                  <a:pt x="911" y="1344"/>
                  <a:pt x="948" y="1356"/>
                </a:cubicBezTo>
                <a:cubicBezTo>
                  <a:pt x="986" y="1382"/>
                  <a:pt x="1036" y="1398"/>
                  <a:pt x="1081" y="1409"/>
                </a:cubicBezTo>
                <a:cubicBezTo>
                  <a:pt x="1105" y="1421"/>
                  <a:pt x="1131" y="1429"/>
                  <a:pt x="1152" y="1445"/>
                </a:cubicBezTo>
                <a:cubicBezTo>
                  <a:pt x="1164" y="1454"/>
                  <a:pt x="1174" y="1464"/>
                  <a:pt x="1187" y="1471"/>
                </a:cubicBezTo>
                <a:cubicBezTo>
                  <a:pt x="1258" y="1511"/>
                  <a:pt x="1346" y="1532"/>
                  <a:pt x="1426" y="1542"/>
                </a:cubicBezTo>
                <a:cubicBezTo>
                  <a:pt x="1506" y="1539"/>
                  <a:pt x="1586" y="1538"/>
                  <a:pt x="1666" y="1533"/>
                </a:cubicBezTo>
                <a:cubicBezTo>
                  <a:pt x="1728" y="1529"/>
                  <a:pt x="1782" y="1462"/>
                  <a:pt x="1825" y="1453"/>
                </a:cubicBezTo>
                <a:cubicBezTo>
                  <a:pt x="1852" y="1447"/>
                  <a:pt x="1879" y="1445"/>
                  <a:pt x="1905" y="1436"/>
                </a:cubicBezTo>
                <a:cubicBezTo>
                  <a:pt x="1938" y="1425"/>
                  <a:pt x="1955" y="1421"/>
                  <a:pt x="1985" y="1391"/>
                </a:cubicBezTo>
                <a:cubicBezTo>
                  <a:pt x="2003" y="1373"/>
                  <a:pt x="2038" y="1338"/>
                  <a:pt x="2038" y="1338"/>
                </a:cubicBezTo>
                <a:cubicBezTo>
                  <a:pt x="2035" y="1303"/>
                  <a:pt x="2038" y="1266"/>
                  <a:pt x="2029" y="1232"/>
                </a:cubicBezTo>
                <a:cubicBezTo>
                  <a:pt x="2023" y="1210"/>
                  <a:pt x="1994" y="1200"/>
                  <a:pt x="1985" y="1179"/>
                </a:cubicBezTo>
                <a:cubicBezTo>
                  <a:pt x="1983" y="1175"/>
                  <a:pt x="1963" y="1114"/>
                  <a:pt x="1958" y="1099"/>
                </a:cubicBezTo>
                <a:cubicBezTo>
                  <a:pt x="1949" y="1072"/>
                  <a:pt x="1940" y="1046"/>
                  <a:pt x="1931" y="1019"/>
                </a:cubicBezTo>
                <a:cubicBezTo>
                  <a:pt x="1925" y="1001"/>
                  <a:pt x="1914" y="966"/>
                  <a:pt x="1914" y="966"/>
                </a:cubicBezTo>
                <a:cubicBezTo>
                  <a:pt x="1917" y="901"/>
                  <a:pt x="1918" y="836"/>
                  <a:pt x="1923" y="771"/>
                </a:cubicBezTo>
                <a:cubicBezTo>
                  <a:pt x="1925" y="751"/>
                  <a:pt x="1949" y="718"/>
                  <a:pt x="1949" y="718"/>
                </a:cubicBezTo>
                <a:close/>
              </a:path>
            </a:pathLst>
          </a:cu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sz="1350"/>
          </a:p>
        </p:txBody>
      </p:sp>
      <p:sp>
        <p:nvSpPr>
          <p:cNvPr id="327686" name="Text Box 6"/>
          <p:cNvSpPr txBox="1">
            <a:spLocks noChangeArrowheads="1"/>
          </p:cNvSpPr>
          <p:nvPr/>
        </p:nvSpPr>
        <p:spPr bwMode="auto">
          <a:xfrm>
            <a:off x="2133600" y="4343400"/>
            <a:ext cx="18774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>
                <a:solidFill>
                  <a:srgbClr val="FFFF00"/>
                </a:solidFill>
                <a:latin typeface="Times New Roman" charset="0"/>
                <a:cs typeface="Arial" charset="0"/>
              </a:rPr>
              <a:t>Insulin Resistant</a:t>
            </a:r>
          </a:p>
        </p:txBody>
      </p:sp>
      <p:sp>
        <p:nvSpPr>
          <p:cNvPr id="327687" name="Text Box 7"/>
          <p:cNvSpPr txBox="1">
            <a:spLocks noChangeArrowheads="1"/>
          </p:cNvSpPr>
          <p:nvPr/>
        </p:nvSpPr>
        <p:spPr bwMode="auto">
          <a:xfrm>
            <a:off x="4495800" y="5200650"/>
            <a:ext cx="18517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>
                <a:solidFill>
                  <a:srgbClr val="FFFF00"/>
                </a:solidFill>
                <a:latin typeface="Times New Roman" charset="0"/>
                <a:cs typeface="Arial" charset="0"/>
              </a:rPr>
              <a:t>Insulin Sensitive</a:t>
            </a:r>
          </a:p>
        </p:txBody>
      </p:sp>
      <p:sp>
        <p:nvSpPr>
          <p:cNvPr id="327688" name="Line 8"/>
          <p:cNvSpPr>
            <a:spLocks noChangeShapeType="1"/>
          </p:cNvSpPr>
          <p:nvPr/>
        </p:nvSpPr>
        <p:spPr bwMode="auto">
          <a:xfrm flipV="1">
            <a:off x="3657600" y="4057650"/>
            <a:ext cx="228600" cy="457200"/>
          </a:xfrm>
          <a:prstGeom prst="line">
            <a:avLst/>
          </a:prstGeom>
          <a:noFill/>
          <a:ln w="952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27689" name="Line 9"/>
          <p:cNvSpPr>
            <a:spLocks noChangeShapeType="1"/>
          </p:cNvSpPr>
          <p:nvPr/>
        </p:nvSpPr>
        <p:spPr bwMode="auto">
          <a:xfrm flipV="1">
            <a:off x="5105400" y="4972050"/>
            <a:ext cx="304800" cy="342900"/>
          </a:xfrm>
          <a:prstGeom prst="line">
            <a:avLst/>
          </a:prstGeom>
          <a:noFill/>
          <a:ln w="952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27690" name="Oval 10"/>
          <p:cNvSpPr>
            <a:spLocks noChangeArrowheads="1"/>
          </p:cNvSpPr>
          <p:nvPr/>
        </p:nvSpPr>
        <p:spPr bwMode="auto">
          <a:xfrm>
            <a:off x="2438400" y="2171700"/>
            <a:ext cx="1752600" cy="1828800"/>
          </a:xfrm>
          <a:prstGeom prst="ellipse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27691" name="Oval 11"/>
          <p:cNvSpPr>
            <a:spLocks noChangeArrowheads="1"/>
          </p:cNvSpPr>
          <p:nvPr/>
        </p:nvSpPr>
        <p:spPr bwMode="auto">
          <a:xfrm>
            <a:off x="4419600" y="2743200"/>
            <a:ext cx="2514600" cy="2343150"/>
          </a:xfrm>
          <a:prstGeom prst="ellipse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27692" name="Text Box 12"/>
          <p:cNvSpPr txBox="1">
            <a:spLocks noChangeArrowheads="1"/>
          </p:cNvSpPr>
          <p:nvPr/>
        </p:nvSpPr>
        <p:spPr bwMode="auto">
          <a:xfrm>
            <a:off x="3870325" y="1802606"/>
            <a:ext cx="7873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>
                <a:solidFill>
                  <a:srgbClr val="FFFF00"/>
                </a:solidFill>
                <a:latin typeface="Times New Roman" charset="0"/>
                <a:cs typeface="Arial" charset="0"/>
              </a:rPr>
              <a:t>Day 1</a:t>
            </a:r>
          </a:p>
        </p:txBody>
      </p:sp>
      <p:sp>
        <p:nvSpPr>
          <p:cNvPr id="327693" name="Line 13"/>
          <p:cNvSpPr>
            <a:spLocks noChangeShapeType="1"/>
          </p:cNvSpPr>
          <p:nvPr/>
        </p:nvSpPr>
        <p:spPr bwMode="auto">
          <a:xfrm flipH="1">
            <a:off x="3657600" y="2000250"/>
            <a:ext cx="228600" cy="228600"/>
          </a:xfrm>
          <a:prstGeom prst="line">
            <a:avLst/>
          </a:prstGeom>
          <a:noFill/>
          <a:ln w="952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27694" name="Text Box 14"/>
          <p:cNvSpPr txBox="1">
            <a:spLocks noChangeArrowheads="1"/>
          </p:cNvSpPr>
          <p:nvPr/>
        </p:nvSpPr>
        <p:spPr bwMode="auto">
          <a:xfrm>
            <a:off x="5715001" y="2114550"/>
            <a:ext cx="7873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>
                <a:solidFill>
                  <a:srgbClr val="FFFF00"/>
                </a:solidFill>
                <a:latin typeface="Times New Roman" charset="0"/>
                <a:cs typeface="Arial" charset="0"/>
              </a:rPr>
              <a:t>Day 2</a:t>
            </a:r>
          </a:p>
        </p:txBody>
      </p:sp>
      <p:sp>
        <p:nvSpPr>
          <p:cNvPr id="327695" name="Line 15"/>
          <p:cNvSpPr>
            <a:spLocks noChangeShapeType="1"/>
          </p:cNvSpPr>
          <p:nvPr/>
        </p:nvSpPr>
        <p:spPr bwMode="auto">
          <a:xfrm flipH="1">
            <a:off x="6096000" y="2514600"/>
            <a:ext cx="76200" cy="2857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350"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90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4" grpId="0" animBg="1"/>
      <p:bldP spid="327685" grpId="0" animBg="1"/>
      <p:bldP spid="327686" grpId="0"/>
      <p:bldP spid="327687" grpId="0"/>
      <p:bldP spid="327690" grpId="0" animBg="1"/>
      <p:bldP spid="327691" grpId="0" animBg="1"/>
      <p:bldP spid="327692" grpId="0"/>
      <p:bldP spid="3276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How to Solve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his Problem?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39913"/>
            <a:ext cx="7886700" cy="4351338"/>
          </a:xfrm>
        </p:spPr>
        <p:txBody>
          <a:bodyPr/>
          <a:lstStyle/>
          <a:p>
            <a:r>
              <a:rPr lang="en-US" b="1" dirty="0" smtClean="0"/>
              <a:t>Process all samples in the same day.</a:t>
            </a:r>
          </a:p>
          <a:p>
            <a:r>
              <a:rPr lang="en-US" b="1" dirty="0"/>
              <a:t>P</a:t>
            </a:r>
            <a:r>
              <a:rPr lang="en-US" b="1" dirty="0" smtClean="0"/>
              <a:t>rocess half sensitive samples and half resistant samples in each day (balance sample groups against days– “treat each day as a block” in statistical terms).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542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00063" y="550864"/>
            <a:ext cx="78867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+mn-lt"/>
              </a:rPr>
              <a:t>Known sources of non-biological biases (not exhaustive) that must be addressed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00063" y="2540000"/>
            <a:ext cx="7886700" cy="2903538"/>
          </a:xfrm>
        </p:spPr>
        <p:txBody>
          <a:bodyPr>
            <a:normAutofit fontScale="92500" lnSpcReduction="10000"/>
          </a:bodyPr>
          <a:lstStyle/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Technician / post-doc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Reagent lot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Temperature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Location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ＭＳ Ｐゴシック" pitchFamily="34" charset="-128"/>
              </a:rPr>
              <a:t>Cage/ Field positions</a:t>
            </a:r>
          </a:p>
          <a:p>
            <a:pPr marL="342900" lvl="1" indent="0">
              <a:buNone/>
            </a:pPr>
            <a:endParaRPr lang="en-US" altLang="en-US" sz="2400" b="1" dirty="0" smtClean="0">
              <a:ea typeface="ＭＳ Ｐゴシック" pitchFamily="34" charset="-128"/>
            </a:endParaRPr>
          </a:p>
          <a:p>
            <a:pPr eaLnBrk="1" hangingPunct="1"/>
            <a:endParaRPr lang="en-US" altLang="en-US" sz="2400" b="1" dirty="0" smtClean="0">
              <a:ea typeface="ＭＳ Ｐゴシック" pitchFamily="34" charset="-128"/>
            </a:endParaRPr>
          </a:p>
          <a:p>
            <a:pPr eaLnBrk="1" hangingPunct="1"/>
            <a:endParaRPr lang="en-US" altLang="en-US" sz="2400" b="1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720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15343</TotalTime>
  <Words>473</Words>
  <Application>Microsoft Macintosh PowerPoint</Application>
  <PresentationFormat>On-screen Show (4:3)</PresentationFormat>
  <Paragraphs>71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ＭＳ Ｐゴシック</vt:lpstr>
      <vt:lpstr>Times New Roman</vt:lpstr>
      <vt:lpstr>Arial</vt:lpstr>
      <vt:lpstr>Office Theme</vt:lpstr>
      <vt:lpstr>Designing a metabolomics experiment</vt:lpstr>
      <vt:lpstr>Metabolomics and other -Omics</vt:lpstr>
      <vt:lpstr>Types of Studies</vt:lpstr>
      <vt:lpstr>Design Considerations for Different Types of Metabolomics Studies</vt:lpstr>
      <vt:lpstr>Design Considerations for All Metabolomics Studies</vt:lpstr>
      <vt:lpstr>PowerPoint Presentation</vt:lpstr>
      <vt:lpstr>UMSA Analysis</vt:lpstr>
      <vt:lpstr>How to Solve This Problem?</vt:lpstr>
      <vt:lpstr>Known sources of non-biological biases (not exhaustive) that must be addressed</vt:lpstr>
      <vt:lpstr>Too Many factors to balance? -- Randomize</vt:lpstr>
      <vt:lpstr>Randomization in Metabolomics Experiments</vt:lpstr>
      <vt:lpstr>Replication and Sample Size for Identifying Differential Metabolites</vt:lpstr>
      <vt:lpstr>How Many to Replicate? ---Sample Size</vt:lpstr>
      <vt:lpstr>Can I pool my treatment samples?</vt:lpstr>
    </vt:vector>
  </TitlesOfParts>
  <Manager/>
  <Company>UAB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metabolism became metabolomics</dc:title>
  <dc:subject/>
  <dc:creator>Stephen Barnes</dc:creator>
  <cp:keywords/>
  <dc:description/>
  <cp:lastModifiedBy>Microsoft Office User</cp:lastModifiedBy>
  <cp:revision>197</cp:revision>
  <dcterms:created xsi:type="dcterms:W3CDTF">2013-04-30T18:45:25Z</dcterms:created>
  <dcterms:modified xsi:type="dcterms:W3CDTF">2015-12-08T18:28:50Z</dcterms:modified>
  <cp:category/>
</cp:coreProperties>
</file>